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5" r:id="rId2"/>
    <p:sldId id="276" r:id="rId3"/>
    <p:sldId id="274" r:id="rId4"/>
    <p:sldId id="279" r:id="rId5"/>
    <p:sldId id="281" r:id="rId6"/>
    <p:sldId id="256" r:id="rId7"/>
    <p:sldId id="272" r:id="rId8"/>
    <p:sldId id="280" r:id="rId9"/>
    <p:sldId id="284" r:id="rId10"/>
    <p:sldId id="260" r:id="rId11"/>
    <p:sldId id="277" r:id="rId12"/>
    <p:sldId id="259" r:id="rId13"/>
    <p:sldId id="263" r:id="rId14"/>
    <p:sldId id="266" r:id="rId15"/>
    <p:sldId id="258" r:id="rId16"/>
    <p:sldId id="257" r:id="rId17"/>
    <p:sldId id="264" r:id="rId18"/>
    <p:sldId id="267" r:id="rId19"/>
    <p:sldId id="271" r:id="rId20"/>
    <p:sldId id="28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08" autoAdjust="0"/>
    <p:restoredTop sz="89649" autoAdjust="0"/>
  </p:normalViewPr>
  <p:slideViewPr>
    <p:cSldViewPr>
      <p:cViewPr varScale="1">
        <p:scale>
          <a:sx n="66" d="100"/>
          <a:sy n="66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4D078-6F36-4702-9F17-DA8D69E9D8CF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62B9C-E3A9-4A91-9DD8-70B02B8BE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9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পাঠ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সংশ্লিষ্ট বিধায় কম্পিউটারের  এর ছবি দেওয়া হয়েছে কারন কম্পিউটারটি পাঠের সাথে মিল রয়েছে।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9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</a:t>
            </a:r>
            <a:r>
              <a:rPr lang="en-US" sz="1200" b="1" dirty="0" smtClean="0">
                <a:latin typeface="NikoshBAN" pitchFamily="2" charset="0"/>
                <a:cs typeface="NikoshBAN" pitchFamily="2" charset="0"/>
              </a:rPr>
              <a:t>CPU</a:t>
            </a:r>
            <a:r>
              <a:rPr lang="bn-BD" sz="1200" b="1" dirty="0" smtClean="0">
                <a:latin typeface="NikoshBAN" pitchFamily="2" charset="0"/>
                <a:cs typeface="NikoshBAN" pitchFamily="2" charset="0"/>
              </a:rPr>
              <a:t> তে আগুন ধরে যাওয়া</a:t>
            </a:r>
            <a:r>
              <a:rPr lang="en-US" sz="1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BD" sz="1200" b="1" dirty="0" smtClean="0">
                <a:latin typeface="NikoshBAN" pitchFamily="2" charset="0"/>
                <a:cs typeface="NikoshBAN" pitchFamily="2" charset="0"/>
              </a:rPr>
              <a:t>ইলেকট্রিক শক খাওয়া</a:t>
            </a:r>
            <a:r>
              <a:rPr lang="en-US" sz="1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এগুলো কেন হয় 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সম্ভাব্য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: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বৈদ্যুতিক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গোলযোগের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কারনে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1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6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</a:t>
            </a:r>
            <a:r>
              <a:rPr lang="bn-BD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বিদ্যুৎ সংযোগ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প্রক্রিয়াটি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1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1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তুমি</a:t>
            </a:r>
            <a:r>
              <a:rPr lang="en-US" sz="1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মনে</a:t>
            </a:r>
            <a:r>
              <a:rPr lang="en-US" sz="1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কর?সম্ভাব্য</a:t>
            </a:r>
            <a:r>
              <a:rPr lang="en-US" sz="1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2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:</a:t>
            </a:r>
            <a:r>
              <a:rPr lang="bn-BD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সকেট থেকে প্লাগের মাধ্যমে সঠিকভাবে বিদ্যুৎ সংযোগ</a:t>
            </a:r>
            <a:endParaRPr lang="en-US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44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</a:t>
            </a:r>
            <a:r>
              <a:rPr lang="bn-BD" sz="1200" b="1" dirty="0" smtClean="0">
                <a:latin typeface="NikoshBAN" pitchFamily="2" charset="0"/>
                <a:cs typeface="NikoshBAN" pitchFamily="2" charset="0"/>
              </a:rPr>
              <a:t>প্রসেসরের উপরে ফ্যান লাগানো হয় কেন?</a:t>
            </a:r>
            <a:r>
              <a:rPr lang="en-US" sz="1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dirty="0" err="1" smtClean="0">
                <a:latin typeface="NikoshBAN" pitchFamily="2" charset="0"/>
                <a:cs typeface="NikoshBAN" pitchFamily="2" charset="0"/>
              </a:rPr>
              <a:t>সম্ভাব্য</a:t>
            </a:r>
            <a:r>
              <a:rPr lang="en-US" sz="1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="1" dirty="0" smtClean="0">
                <a:latin typeface="NikoshBAN" pitchFamily="2" charset="0"/>
                <a:cs typeface="NikoshBAN" pitchFamily="2" charset="0"/>
              </a:rPr>
              <a:t> :</a:t>
            </a:r>
            <a:r>
              <a:rPr lang="en-US" sz="1200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latin typeface="NikoshBAN" pitchFamily="2" charset="0"/>
                <a:cs typeface="NikoshBAN" pitchFamily="2" charset="0"/>
              </a:rPr>
              <a:t>প্রসেসর</a:t>
            </a:r>
            <a:r>
              <a:rPr lang="en-US" sz="1200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latin typeface="NikoshBAN" pitchFamily="2" charset="0"/>
                <a:cs typeface="NikoshBAN" pitchFamily="2" charset="0"/>
              </a:rPr>
              <a:t>ঠান্ডা</a:t>
            </a:r>
            <a:r>
              <a:rPr lang="en-US" sz="1200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latin typeface="NikoshBAN" pitchFamily="2" charset="0"/>
                <a:cs typeface="NikoshBAN" pitchFamily="2" charset="0"/>
              </a:rPr>
              <a:t>রাখার</a:t>
            </a:r>
            <a:r>
              <a:rPr lang="en-US" sz="1200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1200" b="1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1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22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সিপিইউ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এর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প্রসেসর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ঠান্ডা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রাখতে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কী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করা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উচিত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? </a:t>
            </a:r>
            <a:r>
              <a:rPr lang="en-US" sz="1200" b="1" baseline="0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সম্ভাব্য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baseline="0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উত্তর</a:t>
            </a:r>
            <a:r>
              <a:rPr lang="en-US" sz="1200" b="1" baseline="0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: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ভিতর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বাতাস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ঢোকার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এবং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বের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হবার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পথ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কোন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ভাবেই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বন্ধ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করা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যাবে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না</a:t>
            </a:r>
            <a:r>
              <a:rPr lang="en-US" sz="12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, </a:t>
            </a:r>
            <a:r>
              <a:rPr lang="bn-BD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প্রসেসরের ওপর কুলিং ফ্যান বসাতে হয়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কারণ</a:t>
            </a:r>
            <a:r>
              <a:rPr lang="en-US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প্রসেসর গরম হয়ে কম্পিউটারের ক্ষতি হয়ে যেতে পারে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0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১।ল্যাবে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কোন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কম্পিউটার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রাখা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ভালো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সম্ভাব্য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উত্তর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ধুলাবালি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মুক্ত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কম্পিউটার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7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6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স্লাইডটি শিক্ষকের</a:t>
            </a:r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জন্য, শিক্ষক ইচ্ছা করলে হাইড করে রাখতে পারেন অথবা দেখানো যেতে পারে।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8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নিকট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লক্ষ্যে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 – ১।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কোন ব্যবহারটি নিরাপদ বলে তুমি মনে কর।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সম্ভাব্য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: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পরিস্কার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পরিচ্ছন্ন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ভাবে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কম্পিউটার</a:t>
            </a:r>
            <a:endParaRPr lang="en-US" sz="12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48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7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এই স্লাইডটি শিক্ষকের</a:t>
            </a:r>
            <a:r>
              <a:rPr lang="bn-I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জন্য, শিক্ষক ইচ্ছা করলে হাইড করে রাখতে পারেন অথবা দেখানো যেতে পারে।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itchFamily="2" charset="0"/>
                <a:cs typeface="NikoshBAN" pitchFamily="2" charset="0"/>
              </a:rPr>
              <a:t>বর্তমানে ছোট বড় সবাই কম্পিউটার ব্যবহার করে</a:t>
            </a:r>
            <a:endParaRPr lang="en-US" sz="1200" b="1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8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ল্যাপটপ ও 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ডেস্কটপে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বৈদ্যুতিক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সংযোগ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সম্ভাব্য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ল্যাপটপে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চার্জার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আর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পিসিতে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সরাসরি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সকেটের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কম্পিউটারের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বৈদ্যুতিক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সংযোগ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দেওয়া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5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১।ভোল্টেজএর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উঠা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নামা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ক্ষতি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করে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সম্ভাব্য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উত্তর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বৈদ্যুতিক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সরঞ্জম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পুড়ে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যাওয়ার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সম্ভাবনা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থাকে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03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শিক্ষার্থীদের কাছে জানতে চাওয়া যেতে পারে-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১।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বৈদ্যুতিক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খেলে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কী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সমস্যার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সম্মুখীন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হতে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হয়।সম্ভাব্য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3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উত্তর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কেউ বিদ্যুতায়িত হলে তার হাত-পা নাড়াতে পারে না।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62B9C-E3A9-4A91-9DD8-70B02B8BE8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3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evel 6"/>
          <p:cNvSpPr/>
          <p:nvPr userDrawn="1"/>
        </p:nvSpPr>
        <p:spPr>
          <a:xfrm>
            <a:off x="0" y="0"/>
            <a:ext cx="9144000" cy="6858000"/>
          </a:xfrm>
          <a:prstGeom prst="bevel">
            <a:avLst>
              <a:gd name="adj" fmla="val 2601"/>
            </a:avLst>
          </a:prstGeom>
          <a:noFill/>
          <a:ln>
            <a:solidFill>
              <a:srgbClr val="7030A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evel 6"/>
          <p:cNvSpPr/>
          <p:nvPr userDrawn="1"/>
        </p:nvSpPr>
        <p:spPr>
          <a:xfrm>
            <a:off x="0" y="0"/>
            <a:ext cx="9144000" cy="6858000"/>
          </a:xfrm>
          <a:prstGeom prst="bevel">
            <a:avLst>
              <a:gd name="adj" fmla="val 2601"/>
            </a:avLst>
          </a:prstGeom>
          <a:noFill/>
          <a:ln>
            <a:solidFill>
              <a:srgbClr val="7030A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EE939-8B9E-466B-8328-526F4449CB82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CC38-D8E5-458E-A332-B72E943C4E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Bevel 6"/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2601"/>
            </a:avLst>
          </a:prstGeom>
          <a:noFill/>
          <a:ln>
            <a:solidFill>
              <a:srgbClr val="7030A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5400" y="685800"/>
            <a:ext cx="6324600" cy="9144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নির্দেশনা স্লাইড</a:t>
            </a:r>
            <a:endParaRPr kumimoji="0" lang="en-US" sz="4800" b="1" i="0" u="none" strike="noStrike" kern="1200" cap="none" spc="50" normalizeH="0" baseline="0" noProof="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" pitchFamily="2" charset="0"/>
              <a:ea typeface="+mj-ea"/>
              <a:cs typeface="Nikosh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19200" y="2057400"/>
            <a:ext cx="6705600" cy="297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Slide Note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যুক্ত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করা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হয়েছে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শ্রেণিকক্ষে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পাঠদানের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পূর্বে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Slide Note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দেখে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নিতে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পারেন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এবং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F5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চেপে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পাঠটি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উপস্থাপন শুরু করতে পারেন। পাশাপাশি আপনার নিজস্ব চিন্তা-চেতনা কনটেন্টকে আরো বেশী ফলপ্রসু করবে আশা করি...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" pitchFamily="2" charset="0"/>
              <a:ea typeface="+mn-ea"/>
              <a:cs typeface="Nikosh" pitchFamily="2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294293"/>
            <a:ext cx="65532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বি:দ্র: এই পাঠ শুরু করার পূর্বে শিক্ষকের পাঠ্যপুস্তকের সাথে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Content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টি মিলিয়ে নেওয়া উচিত।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2025"/>
            <a:ext cx="83058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28700" lvl="1" indent="-571500"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তাই, কেউ বিদ্যুতায়িত হলে তার হাত-পা নাড়াতে পারে না।</a:t>
            </a:r>
          </a:p>
        </p:txBody>
      </p:sp>
      <p:pic>
        <p:nvPicPr>
          <p:cNvPr id="5" name="Picture 4" descr="electric-shoc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905000"/>
            <a:ext cx="4063267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h1sciqshock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6350" y="1905000"/>
            <a:ext cx="3736478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rved Up Arrow 6"/>
          <p:cNvSpPr/>
          <p:nvPr/>
        </p:nvSpPr>
        <p:spPr>
          <a:xfrm>
            <a:off x="3124200" y="5715000"/>
            <a:ext cx="3200400" cy="838200"/>
          </a:xfrm>
          <a:prstGeom prst="curvedUpArrow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Gopalpur High School\Desktop\smoking_compute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1523999"/>
            <a:ext cx="3886200" cy="3725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5496580"/>
            <a:ext cx="3429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CPU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তে আগুন ধরে যাওয়া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5562600"/>
            <a:ext cx="3429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ইলেকট্রিক শক খাওয়া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electric-shock-prank-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4467" y="1447800"/>
            <a:ext cx="3928533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438400" y="6044625"/>
            <a:ext cx="3886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এগুলো কেন হয় বলতে পার-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457200"/>
            <a:ext cx="3429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বৈদ্যুতিক শর্ট সার্কিট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5" y="762000"/>
            <a:ext cx="3543795" cy="405821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54673"/>
            <a:ext cx="3629532" cy="404592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 rot="2684723">
            <a:off x="1555978" y="3124722"/>
            <a:ext cx="1831294" cy="237815"/>
          </a:xfrm>
          <a:prstGeom prst="rect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8049295">
            <a:off x="1555977" y="3062545"/>
            <a:ext cx="1831294" cy="237815"/>
          </a:xfrm>
          <a:prstGeom prst="rect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8065" y="5410200"/>
            <a:ext cx="372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সকেট থেকে ভুল বিদ্যুৎ সংযোগ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797" y="5346153"/>
            <a:ext cx="3724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সকেট থেকে </a:t>
            </a:r>
            <a:r>
              <a:rPr lang="bn-BD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প্লাগের মাধ্যমে সঠিকভাবে বিদ্যুৎ সংযোগ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69130" y="2122105"/>
            <a:ext cx="1025111" cy="1734844"/>
            <a:chOff x="6269130" y="2122105"/>
            <a:chExt cx="1025111" cy="1734844"/>
          </a:xfrm>
        </p:grpSpPr>
        <p:sp>
          <p:nvSpPr>
            <p:cNvPr id="8" name="Rectangle 7"/>
            <p:cNvSpPr/>
            <p:nvPr/>
          </p:nvSpPr>
          <p:spPr>
            <a:xfrm rot="18766829">
              <a:off x="6296062" y="2858770"/>
              <a:ext cx="1734844" cy="26151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2853880" flipV="1">
              <a:off x="5945807" y="3120263"/>
              <a:ext cx="948189" cy="3015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685800"/>
            <a:ext cx="353654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7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 </a:t>
            </a:r>
            <a:endParaRPr lang="en-US" sz="7200" dirty="0"/>
          </a:p>
        </p:txBody>
      </p:sp>
      <p:sp>
        <p:nvSpPr>
          <p:cNvPr id="3" name="Rectangle 2"/>
          <p:cNvSpPr/>
          <p:nvPr/>
        </p:nvSpPr>
        <p:spPr>
          <a:xfrm>
            <a:off x="685800" y="2362200"/>
            <a:ext cx="7484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 সংযোগ সঠিক না হলে কী কী সমস্যা হতে </a:t>
            </a:r>
          </a:p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পারে বলে তুমি মনে কর।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504824"/>
            <a:ext cx="609600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প্রসেসরের উপরে ফ্যান লাগানো হয় কেন?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pu-wax-heatsin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257425"/>
            <a:ext cx="6286500" cy="3533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Curved Connector 4"/>
          <p:cNvCxnSpPr/>
          <p:nvPr/>
        </p:nvCxnSpPr>
        <p:spPr>
          <a:xfrm rot="16200000" flipV="1">
            <a:off x="3924300" y="2905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6200000" flipV="1">
            <a:off x="4076700" y="28289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V="1">
            <a:off x="4305300" y="2905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6200000" flipV="1">
            <a:off x="4000500" y="3667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6200000" flipV="1">
            <a:off x="4152900" y="35909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6200000" flipV="1">
            <a:off x="4381500" y="3667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V="1">
            <a:off x="3924300" y="1914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6200000" flipV="1">
            <a:off x="4076700" y="18383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6200000" flipV="1">
            <a:off x="4305300" y="1914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V="1">
            <a:off x="4000500" y="2676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6200000" flipV="1">
            <a:off x="4152900" y="26003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4381500" y="2676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V="1">
            <a:off x="3467100" y="2905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3619500" y="28289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3848100" y="2905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6200000" flipV="1">
            <a:off x="3543300" y="3667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V="1">
            <a:off x="3695700" y="35909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 flipV="1">
            <a:off x="3924300" y="36671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V="1">
            <a:off x="3467100" y="1914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6200000" flipV="1">
            <a:off x="3619500" y="18383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6200000" flipV="1">
            <a:off x="3848100" y="1914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V="1">
            <a:off x="3543300" y="2676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6200000" flipV="1">
            <a:off x="3695700" y="26003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6200000" flipV="1">
            <a:off x="3924300" y="2676525"/>
            <a:ext cx="533400" cy="15240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9711E-6 L 0 -0.08323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5400000">
            <a:off x="6848950" y="2962749"/>
            <a:ext cx="932501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856704" y="1295401"/>
            <a:ext cx="1401096" cy="457200"/>
          </a:xfrm>
          <a:prstGeom prst="rightArrow">
            <a:avLst/>
          </a:prstGeom>
          <a:solidFill>
            <a:srgbClr val="C00000"/>
          </a:solidFill>
          <a:ln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13333" r="13548" b="11828"/>
          <a:stretch/>
        </p:blipFill>
        <p:spPr>
          <a:xfrm>
            <a:off x="5257800" y="142539"/>
            <a:ext cx="3590081" cy="29054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315199" y="1066801"/>
            <a:ext cx="1143001" cy="13716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প্রসেসরের ওপর কুলিং ফ্যান বসাতে হয়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0"/>
          <a:stretch/>
        </p:blipFill>
        <p:spPr>
          <a:xfrm>
            <a:off x="228600" y="228600"/>
            <a:ext cx="3962400" cy="29103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81000" y="3233974"/>
            <a:ext cx="3810000" cy="84725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প্রসেসর গরম হয়ে কম্পিউটারের ক্ষতি হয়ে যেতে পারে</a:t>
            </a:r>
            <a:endParaRPr lang="en-US" sz="36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9" name="Picture 38" descr="mo.jpg"/>
          <p:cNvPicPr>
            <a:picLocks noChangeAspect="1"/>
          </p:cNvPicPr>
          <p:nvPr/>
        </p:nvPicPr>
        <p:blipFill>
          <a:blip r:embed="rId5" cstate="print"/>
          <a:srcRect l="2000" t="21692" b="13077"/>
          <a:stretch>
            <a:fillRect/>
          </a:stretch>
        </p:blipFill>
        <p:spPr>
          <a:xfrm>
            <a:off x="5029200" y="3702143"/>
            <a:ext cx="3657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0498" t="36856" r="51976" b="17617"/>
          <a:stretch/>
        </p:blipFill>
        <p:spPr>
          <a:xfrm rot="20324467">
            <a:off x="5716818" y="4968781"/>
            <a:ext cx="609600" cy="544749"/>
          </a:xfrm>
          <a:prstGeom prst="rect">
            <a:avLst/>
          </a:prstGeom>
        </p:spPr>
      </p:pic>
      <p:pic>
        <p:nvPicPr>
          <p:cNvPr id="46" name="Picture 45" descr="electronics_cpu-fan_marylou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56796">
            <a:off x="5416786" y="4622798"/>
            <a:ext cx="1128935" cy="1236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3276600" y="1295400"/>
            <a:ext cx="1676400" cy="554965"/>
          </a:xfrm>
          <a:prstGeom prst="right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2362200" y="2743200"/>
            <a:ext cx="533400" cy="990600"/>
          </a:xfrm>
          <a:prstGeom prst="downArrow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/>
          <a:stretch/>
        </p:blipFill>
        <p:spPr>
          <a:xfrm>
            <a:off x="210325" y="3429000"/>
            <a:ext cx="4201622" cy="3264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923"/>
            <a:ext cx="3124200" cy="2949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57437"/>
            <a:ext cx="4114800" cy="2951482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 rot="10800000">
            <a:off x="5867400" y="455894"/>
            <a:ext cx="2438400" cy="2521053"/>
          </a:xfrm>
          <a:prstGeom prst="mathMultiply">
            <a:avLst>
              <a:gd name="adj1" fmla="val 872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44522" y="4114800"/>
            <a:ext cx="4370878" cy="22860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সিপিইউ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ভিতর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বাতাস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ঢোকার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এবং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বের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হবার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পথ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কোন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ভাবেই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বন্ধ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করা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যাবে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ea typeface="Calibri" pitchFamily="34" charset="0"/>
                <a:cs typeface="NikoshBAN" pitchFamily="2" charset="0"/>
              </a:rPr>
              <a:t>না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2667000" y="533400"/>
            <a:ext cx="3581400" cy="914400"/>
          </a:xfrm>
          <a:prstGeom prst="frame">
            <a:avLst>
              <a:gd name="adj1" fmla="val 634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দলগত কাজ </a:t>
            </a:r>
            <a:endParaRPr lang="en-US" sz="5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905000"/>
            <a:ext cx="7691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কম্পিউটারে ফ্যান লাগানো হয় কেন- ব্যাখ্যা কর।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vel 20"/>
          <p:cNvSpPr/>
          <p:nvPr/>
        </p:nvSpPr>
        <p:spPr>
          <a:xfrm>
            <a:off x="2743200" y="457200"/>
            <a:ext cx="3733800" cy="838200"/>
          </a:xfrm>
          <a:prstGeom prst="beve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66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2205335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1623536"/>
            <a:ext cx="5604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আমাদের দেশে বিদ্যুৎ প্রবাহের ভোল্টেজ কত?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2069068"/>
            <a:ext cx="1354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(ক) ২০০ 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533400" y="2526268"/>
            <a:ext cx="1143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(খ) ২০৫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3328309" y="1992868"/>
            <a:ext cx="1194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(গ) ২১০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3438834" y="259080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(ঘ) ২২০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48400" y="2129135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2200" y="2052935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2200" y="2133600"/>
            <a:ext cx="198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উত্তরটি সঠিক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0" y="5181600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3429000"/>
            <a:ext cx="8182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 ব্যবহারের ক্ষেত্রে সবাইকে কোন বিষয়ে সতর্ক থাকা উচিত?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1000" y="3874532"/>
            <a:ext cx="1571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(ক) সময়ের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457200" y="4331732"/>
            <a:ext cx="2590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(খ) বৈদ্যুতিক সংযোগ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3252109" y="3886200"/>
            <a:ext cx="3036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(গ)দুর্যোগপূর্ণ আবহাওয়া 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3362634" y="4396264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(ঘ) মানসিক ক্লান্তি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81800" y="5181600"/>
            <a:ext cx="198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উত্তরটি সঠিক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5105400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8400" y="5100935"/>
            <a:ext cx="220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আবার চেষ্টা কর।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8" grpId="1" animBg="1"/>
      <p:bldP spid="29" grpId="0" animBg="1"/>
      <p:bldP spid="29" grpId="1" animBg="1"/>
      <p:bldP spid="29" grpId="2" animBg="1"/>
      <p:bldP spid="30" grpId="0" animBg="1"/>
      <p:bldP spid="31" grpId="0" animBg="1"/>
      <p:bldP spid="37" grpId="0" animBg="1"/>
      <p:bldP spid="38" grpId="0" animBg="1"/>
      <p:bldP spid="38" grpId="1" animBg="1"/>
      <p:bldP spid="38" grpId="2" animBg="1"/>
      <p:bldP spid="39" grpId="0" animBg="1"/>
      <p:bldP spid="3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8400" y="533400"/>
            <a:ext cx="4876800" cy="791572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Inverted">
              <a:avLst/>
            </a:prstTxWarp>
          </a:bodyPr>
          <a:lstStyle/>
          <a:p>
            <a:pPr algn="ctr"/>
            <a:r>
              <a:rPr lang="bn-IN" sz="4800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4800" dirty="0"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4953000"/>
            <a:ext cx="6553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উপরোক্ত টেবিলটি বাড়ি থেকে পূ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রণ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করে আনবে।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670667"/>
              </p:ext>
            </p:extLst>
          </p:nvPr>
        </p:nvGraphicFramePr>
        <p:xfrm>
          <a:off x="914400" y="1962421"/>
          <a:ext cx="7086600" cy="168021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362200"/>
                <a:gridCol w="2362200"/>
                <a:gridCol w="2362200"/>
              </a:tblGrid>
              <a:tr h="6283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আইসিটি</a:t>
                      </a:r>
                      <a:r>
                        <a:rPr lang="en-US" sz="2400" dirty="0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যন্ত্রপাতির</a:t>
                      </a:r>
                      <a:r>
                        <a:rPr lang="en-US" sz="2400" dirty="0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নাম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ea typeface="Calibri" panose="020F0502020204030204" pitchFamily="34" charset="0"/>
                        <a:cs typeface="NikoshBAN" panose="02000000000000000000" pitchFamily="2" charset="0"/>
                      </a:endParaRPr>
                    </a:p>
                  </a:txBody>
                  <a:tcPr marR="68580" marT="1828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দুর্ঘটনার</a:t>
                      </a:r>
                      <a:r>
                        <a:rPr lang="en-US" sz="2400" dirty="0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কারণ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ea typeface="Calibri" panose="020F0502020204030204" pitchFamily="34" charset="0"/>
                        <a:cs typeface="NikoshBAN" panose="02000000000000000000" pitchFamily="2" charset="0"/>
                      </a:endParaRPr>
                    </a:p>
                  </a:txBody>
                  <a:tcPr marR="68580" marT="1828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সুরক্ষার</a:t>
                      </a:r>
                      <a:r>
                        <a:rPr lang="en-US" sz="2400" dirty="0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উপায়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ea typeface="Calibri" panose="020F0502020204030204" pitchFamily="34" charset="0"/>
                        <a:cs typeface="NikoshBAN" panose="02000000000000000000" pitchFamily="2" charset="0"/>
                      </a:endParaRPr>
                    </a:p>
                  </a:txBody>
                  <a:tcPr marR="68580" marT="1828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914401"/>
            <a:ext cx="6705600" cy="14478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13800" b="1" dirty="0" smtClean="0">
                <a:ln w="57150">
                  <a:solidFill>
                    <a:srgbClr val="231E42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C00000"/>
                    </a:gs>
                    <a:gs pos="50000">
                      <a:srgbClr val="002060"/>
                    </a:gs>
                    <a:gs pos="100000">
                      <a:srgbClr val="C0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b="1" dirty="0">
              <a:ln w="57150">
                <a:solidFill>
                  <a:srgbClr val="231E42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C00000"/>
                  </a:gs>
                  <a:gs pos="50000">
                    <a:srgbClr val="002060"/>
                  </a:gs>
                  <a:gs pos="100000">
                    <a:srgbClr val="C00000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aplication soft wa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7487" y="2971800"/>
            <a:ext cx="3727113" cy="3002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MART\Desktop\munni\Bappea23201102171297919606_goodby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5981700" cy="5046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200" y="335340"/>
            <a:ext cx="6096000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143470"/>
            <a:ext cx="3682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5400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54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8768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মোঃ কবির হোসেন  সহকারী অধ্যাপক, টিটিসি, ঢাকা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মির্জা মোঃ দিদারুল আনাম প্রভাষক, টিটিসি, ঢাকা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জনাব মোঃ আহসানূল আরেফিন চৌধুরী সহকারী অধ্যাপক, টিটিসি, ঢাকা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/>
          <p:cNvSpPr/>
          <p:nvPr/>
        </p:nvSpPr>
        <p:spPr>
          <a:xfrm rot="16200000">
            <a:off x="-248067" y="2153067"/>
            <a:ext cx="4952999" cy="3542463"/>
          </a:xfrm>
          <a:prstGeom prst="flowChartDelay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elay 2"/>
          <p:cNvSpPr/>
          <p:nvPr/>
        </p:nvSpPr>
        <p:spPr>
          <a:xfrm rot="16200000">
            <a:off x="4019133" y="2000667"/>
            <a:ext cx="4952999" cy="3542463"/>
          </a:xfrm>
          <a:prstGeom prst="flowChartDelay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 </a:t>
            </a:r>
            <a:r>
              <a:rPr kumimoji="0" lang="bn-BD" sz="4400" b="1" i="0" u="none" strike="noStrike" kern="1200" cap="none" spc="0" normalizeH="0" baseline="0" noProof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পরিচিতি 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pic>
        <p:nvPicPr>
          <p:cNvPr id="5" name="Content Placeholder 8" descr="Untit.jpg"/>
          <p:cNvPicPr>
            <a:picLocks noChangeAspect="1"/>
          </p:cNvPicPr>
          <p:nvPr/>
        </p:nvPicPr>
        <p:blipFill>
          <a:blip r:embed="rId3" cstate="print"/>
          <a:srcRect l="12674" t="6720" r="16713" b="13893"/>
          <a:stretch>
            <a:fillRect/>
          </a:stretch>
        </p:blipFill>
        <p:spPr>
          <a:xfrm>
            <a:off x="1524000" y="2077699"/>
            <a:ext cx="1676400" cy="1884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04800" y="4038601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লাভলী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মল্লিক</a:t>
            </a:r>
            <a:endParaRPr lang="bn-BD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বৈটপুর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এম,ইউ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বাগেরহাট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সদর</a:t>
            </a:r>
            <a:r>
              <a:rPr lang="en-US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।</a:t>
            </a:r>
            <a:endParaRPr lang="bn-BD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মোবাইল নং-০১৭১২৪০৪১২৩</a:t>
            </a:r>
          </a:p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lovelymollick@gmail.com</a:t>
            </a:r>
            <a:endParaRPr lang="en-US" sz="2400" dirty="0" smtClean="0">
              <a:ln>
                <a:solidFill>
                  <a:schemeClr val="tx1"/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4077831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বিষয়: তথ্য ও যোগাযোগ প্রযুক্তি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শ্রেণি  : ষষ্ঠ 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অধ্যায় : তৃতীয় অধ্যায়</a:t>
            </a:r>
            <a:endParaRPr lang="en-US" sz="24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পাঠ 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 ১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ICT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এর নিরাপদ ব্যবহার )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সময়   : ৫০ মিনিট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19600" y="1752600"/>
            <a:ext cx="0" cy="4419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7200" y="2667000"/>
            <a:ext cx="0" cy="28956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619" r="9269" b="4374"/>
          <a:stretch/>
        </p:blipFill>
        <p:spPr>
          <a:xfrm>
            <a:off x="5638800" y="2111517"/>
            <a:ext cx="1600200" cy="1927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CC38-D8E5-458E-A332-B72E943C4E9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16" y="1710750"/>
            <a:ext cx="4143934" cy="36534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5400" y="533400"/>
            <a:ext cx="64770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চিত্রের কোন ব্যবহারটি নিরাপদ বলে তুমি মনে কর।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728662" y="1744748"/>
            <a:ext cx="3419475" cy="3619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53069" y="1577713"/>
            <a:ext cx="1084859" cy="396987"/>
            <a:chOff x="6353069" y="1577713"/>
            <a:chExt cx="1084859" cy="396987"/>
          </a:xfrm>
          <a:solidFill>
            <a:srgbClr val="002060"/>
          </a:solidFill>
        </p:grpSpPr>
        <p:sp>
          <p:nvSpPr>
            <p:cNvPr id="4" name="Rectangle 3"/>
            <p:cNvSpPr/>
            <p:nvPr/>
          </p:nvSpPr>
          <p:spPr>
            <a:xfrm rot="3151399">
              <a:off x="6232593" y="1698189"/>
              <a:ext cx="396987" cy="1560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9708924">
              <a:off x="6442155" y="1697184"/>
              <a:ext cx="995773" cy="1476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819400"/>
            <a:ext cx="81900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800" b="1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তথ্য</a:t>
            </a:r>
            <a:r>
              <a:rPr lang="en-US" sz="4800" b="1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ও </a:t>
            </a:r>
            <a:r>
              <a:rPr lang="en-US" sz="4800" b="1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যোগাযোগ</a:t>
            </a:r>
            <a:r>
              <a:rPr lang="en-US" sz="4800" b="1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প্রযুক্তির</a:t>
            </a:r>
            <a:r>
              <a:rPr lang="en-US" sz="4800" b="1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নিরাপদ</a:t>
            </a:r>
            <a:r>
              <a:rPr lang="en-US" sz="4800" b="1" dirty="0" smtClean="0">
                <a:latin typeface="NikoshBAN" pitchFamily="2" charset="0"/>
                <a:ea typeface="Calibri" pitchFamily="34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ea typeface="Calibri" pitchFamily="34" charset="0"/>
                <a:cs typeface="NikoshBAN" pitchFamily="2" charset="0"/>
              </a:rPr>
              <a:t>ব্যবহার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2286000" y="1066800"/>
            <a:ext cx="3962400" cy="990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 ঘোষনা</a:t>
            </a:r>
            <a:endParaRPr lang="en-US" sz="6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457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defRPr/>
            </a:pPr>
            <a:r>
              <a:rPr lang="bn-BD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Wingdings"/>
              </a:rPr>
              <a:t>শিখনফল</a:t>
            </a:r>
          </a:p>
        </p:txBody>
      </p:sp>
      <p:sp>
        <p:nvSpPr>
          <p:cNvPr id="3" name="Rectangle 2"/>
          <p:cNvSpPr/>
          <p:nvPr/>
        </p:nvSpPr>
        <p:spPr>
          <a:xfrm>
            <a:off x="962005" y="1745159"/>
            <a:ext cx="5057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defRPr/>
            </a:pPr>
            <a:r>
              <a:rPr lang="bn-BD" sz="4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  <a:sym typeface="Wingdings"/>
              </a:rPr>
              <a:t>এ পাঠ শেষে শিক্ষার্থীরা </a:t>
            </a:r>
            <a:r>
              <a:rPr lang="en-US" sz="4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  <a:sym typeface="Wingdings"/>
              </a:rPr>
              <a:t>….</a:t>
            </a:r>
            <a:endParaRPr lang="bn-BD" sz="440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398455"/>
            <a:ext cx="8534400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550" lvl="1" indent="-514350"/>
            <a:r>
              <a:rPr lang="bn-BD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১। তথ্য ও যোগাযোগ প্রযুক্তির যন্ত্রপাতি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রক্ষণাবেক্ষণের উপায় </a:t>
            </a:r>
            <a:r>
              <a:rPr lang="bn-BD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ব্যাখ্যা করতে পারবে</a:t>
            </a:r>
            <a:r>
              <a:rPr lang="bn-IN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;</a:t>
            </a:r>
            <a:endParaRPr lang="bn-BD" sz="36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  <a:p>
            <a:pPr marL="971550" lvl="1" indent="-514350"/>
            <a:r>
              <a:rPr lang="bn-BD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২। ‘‘তথ্য ও যোগাযোগ প্রযুক্তির নিরাপদ ব্যবহার একান্ত কাম্য’’ উক্তিটি ব্যাখ্যা করতে পারবে</a:t>
            </a:r>
            <a:r>
              <a:rPr lang="bn-IN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;</a:t>
            </a:r>
            <a:endParaRPr lang="bn-BD" sz="36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  <a:p>
            <a:pPr marL="971550" lvl="1" indent="-514350"/>
            <a:r>
              <a:rPr lang="bn-BD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৩। কম্পিউটারে ফ্যান লাগানো</a:t>
            </a:r>
            <a:r>
              <a:rPr lang="bn-IN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র কারণ </a:t>
            </a:r>
            <a:r>
              <a:rPr lang="bn-BD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করতে পারবে ।</a:t>
            </a:r>
            <a:endParaRPr lang="bn-BD" sz="3600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  <a:p>
            <a:pPr marL="971550" lvl="1" indent="-514350" algn="just"/>
            <a:endParaRPr lang="en-US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306" y="2133600"/>
            <a:ext cx="4023803" cy="321774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 descr="cutcaster-photo-100092142-Grumpy-Senior-Man-with-a-Laptop-Compu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133600"/>
            <a:ext cx="4133850" cy="320039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533400"/>
            <a:ext cx="7086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বর্তমানে ছোট বড় সবাই কম্পিউটার ব্যবহার করে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4" b="-1724"/>
          <a:stretch/>
        </p:blipFill>
        <p:spPr>
          <a:xfrm>
            <a:off x="337624" y="1981200"/>
            <a:ext cx="4059485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15" y="2390775"/>
            <a:ext cx="3928404" cy="1952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399" y="5358825"/>
            <a:ext cx="383088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ল্যাপটপে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বৈদ্যুতিক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3515" y="5358825"/>
            <a:ext cx="383088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ডেস্কটপে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বৈদ্যুতিক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9516" y="457200"/>
            <a:ext cx="322128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বৈদ্যুতিক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সংযোগ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bul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506756">
            <a:off x="5099631" y="1038794"/>
            <a:ext cx="2965472" cy="2965472"/>
          </a:xfrm>
          <a:prstGeom prst="rect">
            <a:avLst/>
          </a:prstGeom>
        </p:spPr>
      </p:pic>
      <p:pic>
        <p:nvPicPr>
          <p:cNvPr id="4" name="Picture 3" descr="light-bulb-clip-art-86533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9038" y="457200"/>
            <a:ext cx="3187212" cy="441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5015805"/>
            <a:ext cx="37338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বিদ্যুতের ভোল্টেজ ৫০ ভোল্টের বেশি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হলে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আমরা সেটা অনুভব করতে পারি।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5029200"/>
            <a:ext cx="36576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আমাদের দেশের বিদ্যুৎ</a:t>
            </a:r>
          </a:p>
          <a:p>
            <a:pPr marL="285750" indent="-285750"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প্রবাহের ভোল্টেজ ২২০  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 ভোল্ট।</a:t>
            </a:r>
          </a:p>
        </p:txBody>
      </p:sp>
    </p:spTree>
    <p:extLst>
      <p:ext uri="{BB962C8B-B14F-4D97-AF65-F5344CB8AC3E}">
        <p14:creationId xmlns:p14="http://schemas.microsoft.com/office/powerpoint/2010/main" val="24720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580</TotalTime>
  <Words>812</Words>
  <Application>Microsoft Office PowerPoint</Application>
  <PresentationFormat>On-screen Show (4:3)</PresentationFormat>
  <Paragraphs>116</Paragraphs>
  <Slides>21</Slides>
  <Notes>16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Rahim</cp:lastModifiedBy>
  <cp:revision>83</cp:revision>
  <dcterms:created xsi:type="dcterms:W3CDTF">2015-05-18T06:49:33Z</dcterms:created>
  <dcterms:modified xsi:type="dcterms:W3CDTF">2016-08-09T14:05:03Z</dcterms:modified>
</cp:coreProperties>
</file>